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4"/>
    <p:sldMasterId id="2147483650" r:id="rId5"/>
    <p:sldMasterId id="2147483685" r:id="rId6"/>
  </p:sldMasterIdLst>
  <p:notesMasterIdLst>
    <p:notesMasterId r:id="rId20"/>
  </p:notesMasterIdLst>
  <p:sldIdLst>
    <p:sldId id="301" r:id="rId7"/>
    <p:sldId id="272" r:id="rId8"/>
    <p:sldId id="274" r:id="rId9"/>
    <p:sldId id="291" r:id="rId10"/>
    <p:sldId id="292" r:id="rId11"/>
    <p:sldId id="293" r:id="rId12"/>
    <p:sldId id="294" r:id="rId13"/>
    <p:sldId id="295" r:id="rId14"/>
    <p:sldId id="300" r:id="rId15"/>
    <p:sldId id="296" r:id="rId16"/>
    <p:sldId id="297" r:id="rId17"/>
    <p:sldId id="298" r:id="rId18"/>
    <p:sldId id="299" r:id="rId19"/>
  </p:sldIdLst>
  <p:sldSz cx="10080625" cy="5670550"/>
  <p:notesSz cx="7099300" cy="102346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757" userDrawn="1">
          <p15:clr>
            <a:srgbClr val="A4A3A4"/>
          </p15:clr>
        </p15:guide>
        <p15:guide id="2" pos="202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08200"/>
    <a:srgbClr val="264D9F"/>
    <a:srgbClr val="52B0B6"/>
    <a:srgbClr val="FFE8A7"/>
    <a:srgbClr val="CCE1FA"/>
    <a:srgbClr val="FFFFFF"/>
    <a:srgbClr val="CC9900"/>
    <a:srgbClr val="00CC99"/>
    <a:srgbClr val="61C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5256" autoAdjust="0"/>
  </p:normalViewPr>
  <p:slideViewPr>
    <p:cSldViewPr snapToGrid="0">
      <p:cViewPr>
        <p:scale>
          <a:sx n="97" d="100"/>
          <a:sy n="97" d="100"/>
        </p:scale>
        <p:origin x="-354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757"/>
        <p:guide pos="20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>
            <a:extLst>
              <a:ext uri="{FF2B5EF4-FFF2-40B4-BE49-F238E27FC236}">
                <a16:creationId xmlns="" xmlns:a16="http://schemas.microsoft.com/office/drawing/2014/main" id="{61A817A6-175E-4DA0-B503-FC6374DAC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098" name="AutoShape 2">
            <a:extLst>
              <a:ext uri="{FF2B5EF4-FFF2-40B4-BE49-F238E27FC236}">
                <a16:creationId xmlns="" xmlns:a16="http://schemas.microsoft.com/office/drawing/2014/main" id="{1C5BC349-30CF-4C74-AFD5-46614A27B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099" name="AutoShape 3">
            <a:extLst>
              <a:ext uri="{FF2B5EF4-FFF2-40B4-BE49-F238E27FC236}">
                <a16:creationId xmlns="" xmlns:a16="http://schemas.microsoft.com/office/drawing/2014/main" id="{03B158A2-7A10-42A2-A974-E111A62B9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0" name="AutoShape 4">
            <a:extLst>
              <a:ext uri="{FF2B5EF4-FFF2-40B4-BE49-F238E27FC236}">
                <a16:creationId xmlns="" xmlns:a16="http://schemas.microsoft.com/office/drawing/2014/main" id="{E9F45F1F-740F-4B7D-8402-30E4925069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1" name="AutoShape 5">
            <a:extLst>
              <a:ext uri="{FF2B5EF4-FFF2-40B4-BE49-F238E27FC236}">
                <a16:creationId xmlns="" xmlns:a16="http://schemas.microsoft.com/office/drawing/2014/main" id="{6BA811A4-96FC-4740-B083-F1396AE65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2" name="AutoShape 6">
            <a:extLst>
              <a:ext uri="{FF2B5EF4-FFF2-40B4-BE49-F238E27FC236}">
                <a16:creationId xmlns="" xmlns:a16="http://schemas.microsoft.com/office/drawing/2014/main" id="{343A3B65-180C-4D6B-942C-6D388E3C4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3" name="AutoShape 7">
            <a:extLst>
              <a:ext uri="{FF2B5EF4-FFF2-40B4-BE49-F238E27FC236}">
                <a16:creationId xmlns="" xmlns:a16="http://schemas.microsoft.com/office/drawing/2014/main" id="{AB24DB6A-9C35-452B-8663-05D47991F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4" name="AutoShape 8">
            <a:extLst>
              <a:ext uri="{FF2B5EF4-FFF2-40B4-BE49-F238E27FC236}">
                <a16:creationId xmlns="" xmlns:a16="http://schemas.microsoft.com/office/drawing/2014/main" id="{B15CDC43-18FB-4ED8-82A3-CE9CA0C81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5" name="AutoShape 9">
            <a:extLst>
              <a:ext uri="{FF2B5EF4-FFF2-40B4-BE49-F238E27FC236}">
                <a16:creationId xmlns="" xmlns:a16="http://schemas.microsoft.com/office/drawing/2014/main" id="{F4C4FE69-51A3-484D-9355-F534DA631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6" name="AutoShape 10">
            <a:extLst>
              <a:ext uri="{FF2B5EF4-FFF2-40B4-BE49-F238E27FC236}">
                <a16:creationId xmlns="" xmlns:a16="http://schemas.microsoft.com/office/drawing/2014/main" id="{D2452205-D185-4407-A0C3-149F2446C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7" name="AutoShape 11">
            <a:extLst>
              <a:ext uri="{FF2B5EF4-FFF2-40B4-BE49-F238E27FC236}">
                <a16:creationId xmlns="" xmlns:a16="http://schemas.microsoft.com/office/drawing/2014/main" id="{2FC7CDEA-EF88-4393-B8D7-3F89BDCAF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8" name="AutoShape 12">
            <a:extLst>
              <a:ext uri="{FF2B5EF4-FFF2-40B4-BE49-F238E27FC236}">
                <a16:creationId xmlns="" xmlns:a16="http://schemas.microsoft.com/office/drawing/2014/main" id="{A591FAA9-157E-470A-881A-4A8630EFA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9" name="AutoShape 13">
            <a:extLst>
              <a:ext uri="{FF2B5EF4-FFF2-40B4-BE49-F238E27FC236}">
                <a16:creationId xmlns="" xmlns:a16="http://schemas.microsoft.com/office/drawing/2014/main" id="{98864022-792F-4AFC-AE64-6CE12F18C4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10" name="AutoShape 14">
            <a:extLst>
              <a:ext uri="{FF2B5EF4-FFF2-40B4-BE49-F238E27FC236}">
                <a16:creationId xmlns="" xmlns:a16="http://schemas.microsoft.com/office/drawing/2014/main" id="{B8560243-A429-4318-AF22-77520004D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11" name="Rectangle 15">
            <a:extLst>
              <a:ext uri="{FF2B5EF4-FFF2-40B4-BE49-F238E27FC236}">
                <a16:creationId xmlns="" xmlns:a16="http://schemas.microsoft.com/office/drawing/2014/main" id="{5825FBB0-68BC-4039-8908-90CCD964DE9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9225" y="777875"/>
            <a:ext cx="6778625" cy="381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112" name="Rectangle 16">
            <a:extLst>
              <a:ext uri="{FF2B5EF4-FFF2-40B4-BE49-F238E27FC236}">
                <a16:creationId xmlns="" xmlns:a16="http://schemas.microsoft.com/office/drawing/2014/main" id="{24B9E271-7BD7-4B8C-A6E4-6CD1F5CD433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09633" y="4861252"/>
            <a:ext cx="5657674" cy="458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altLang="it-IT"/>
          </a:p>
        </p:txBody>
      </p:sp>
      <p:sp>
        <p:nvSpPr>
          <p:cNvPr id="4113" name="Rectangle 17">
            <a:extLst>
              <a:ext uri="{FF2B5EF4-FFF2-40B4-BE49-F238E27FC236}">
                <a16:creationId xmlns="" xmlns:a16="http://schemas.microsoft.com/office/drawing/2014/main" id="{60E44D89-2D87-4F4A-BE77-AB0836DE4771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1"/>
            <a:ext cx="3059169" cy="48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26665" algn="l"/>
                <a:tab pos="853329" algn="l"/>
                <a:tab pos="1279994" algn="l"/>
                <a:tab pos="1706658" algn="l"/>
                <a:tab pos="2133323" algn="l"/>
                <a:tab pos="2559988" algn="l"/>
                <a:tab pos="298665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it-IT" altLang="it-IT" dirty="0"/>
          </a:p>
        </p:txBody>
      </p:sp>
      <p:sp>
        <p:nvSpPr>
          <p:cNvPr id="4114" name="Rectangle 18">
            <a:extLst>
              <a:ext uri="{FF2B5EF4-FFF2-40B4-BE49-F238E27FC236}">
                <a16:creationId xmlns="" xmlns:a16="http://schemas.microsoft.com/office/drawing/2014/main" id="{263DCEC5-5E62-4B5E-9B85-0E52808F5431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017769" y="1"/>
            <a:ext cx="3059169" cy="48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26665" algn="l"/>
                <a:tab pos="853329" algn="l"/>
                <a:tab pos="1279994" algn="l"/>
                <a:tab pos="1706658" algn="l"/>
                <a:tab pos="2133323" algn="l"/>
                <a:tab pos="2559988" algn="l"/>
                <a:tab pos="298665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it-IT" altLang="it-IT" dirty="0"/>
          </a:p>
        </p:txBody>
      </p:sp>
      <p:sp>
        <p:nvSpPr>
          <p:cNvPr id="4115" name="Rectangle 19">
            <a:extLst>
              <a:ext uri="{FF2B5EF4-FFF2-40B4-BE49-F238E27FC236}">
                <a16:creationId xmlns="" xmlns:a16="http://schemas.microsoft.com/office/drawing/2014/main" id="{B59F35E4-65C3-4D2F-9792-D2DC65EE4E45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9722503"/>
            <a:ext cx="3059169" cy="48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26665" algn="l"/>
                <a:tab pos="853329" algn="l"/>
                <a:tab pos="1279994" algn="l"/>
                <a:tab pos="1706658" algn="l"/>
                <a:tab pos="2133323" algn="l"/>
                <a:tab pos="2559988" algn="l"/>
                <a:tab pos="298665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it-IT" altLang="it-IT" dirty="0"/>
          </a:p>
        </p:txBody>
      </p:sp>
      <p:sp>
        <p:nvSpPr>
          <p:cNvPr id="4116" name="Rectangle 20">
            <a:extLst>
              <a:ext uri="{FF2B5EF4-FFF2-40B4-BE49-F238E27FC236}">
                <a16:creationId xmlns="" xmlns:a16="http://schemas.microsoft.com/office/drawing/2014/main" id="{C85ADACF-F8FE-44A8-B0C5-2C0A2325182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017769" y="9722503"/>
            <a:ext cx="3059169" cy="48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26665" algn="l"/>
                <a:tab pos="853329" algn="l"/>
                <a:tab pos="1279994" algn="l"/>
                <a:tab pos="1706658" algn="l"/>
                <a:tab pos="2133323" algn="l"/>
                <a:tab pos="2559988" algn="l"/>
                <a:tab pos="298665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2A5673C9-54FC-4146-8629-5AE073AF6BFD}" type="slidenum">
              <a:rPr lang="it-IT" altLang="it-IT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9381746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08F923-A320-42BD-84A6-601815CE83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Microsoft YaHei" panose="020B0503020204020204" pitchFamily="34" charset="-122"/>
                <a:cs typeface="Segoe UI" panose="020B0502040204020203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Microsoft YaHei" panose="020B0503020204020204" pitchFamily="34" charset="-122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=""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11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=""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780590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=""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12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=""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34109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=""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13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=""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357052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=""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2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=""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165941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=""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3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=""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224990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=""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4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=""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160155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=""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5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=""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658494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=""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6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=""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670904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=""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7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=""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124076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=""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8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=""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013620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=""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10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=""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668674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1C966C62-1AB8-4289-AD25-97A1A7DB8E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2B2097F1-28C8-439B-B682-E92C69A32E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15399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3C398F32-9070-42B7-8245-04F0E765C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AD04BBB0-6257-4D71-9A5A-54A89A4AE2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534118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="" xmlns:a16="http://schemas.microsoft.com/office/drawing/2014/main" id="{EE8F0BD9-453A-4795-B5F5-8290E53CE9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89800" y="225425"/>
            <a:ext cx="2262188" cy="4367213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B08E17A9-80CA-481D-9525-B98111E5BE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34162" cy="436721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902577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6B9E8EE-4138-40CE-A70A-6E83B243D5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2292466A-9B25-4EED-8C5A-F4F418C2E6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834477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ED5B145-2D47-4B55-9776-E679E3858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43A93A67-5719-40ED-B590-31B21ACEE0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247728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3DDA4DC-0271-4E92-BC51-9AAB47D3F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F9850E57-0FDD-4537-9452-58A5E134E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047306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05417995-0187-4B05-BF2C-2E318ABC7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ADB7A7B9-E687-49BA-A538-D41FDE15D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48175" cy="32654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2A4C5085-B265-4ADE-AD31-B175CB8F37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813" y="1327150"/>
            <a:ext cx="4448175" cy="32654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334564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51F8097D-E6CD-4DAD-86B4-FF3096FFB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FDE17533-682B-4C80-AF78-BF802195A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23F64AD9-3BD6-485E-A48C-BED6468E6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ADD8D005-BDC1-40F2-9B74-3C9E4C9934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="" xmlns:a16="http://schemas.microsoft.com/office/drawing/2014/main" id="{15E5CB70-8EF4-484C-BF7B-CB8C94FF9A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4056286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6EE0CCBC-57B6-4676-91AD-1D041B3FA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483766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89308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70876F7C-4B3C-4B50-A745-711BB5C5D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D497AE65-17FB-41E2-B563-5ADAF0AE0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F7AF3FA4-613A-4B18-A357-07288E9597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09884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4B9BA70E-FF3F-413D-9B0B-A26E511A0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AF1560A4-2445-42B9-BE66-A68A70ED9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6791814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087E82A-4279-426F-8D1B-CDC34F3FD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="" xmlns:a16="http://schemas.microsoft.com/office/drawing/2014/main" id="{F3363F45-6C79-478D-A03A-6B42FC4131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B70A658E-00F5-447F-8195-70F0A9E888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4847267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D8F55EEE-7483-4978-8413-6E298972D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36F7B6EA-B01D-419B-A4BB-6A3E9F7679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8076554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="" xmlns:a16="http://schemas.microsoft.com/office/drawing/2014/main" id="{344AF97C-2813-4401-8E41-A9B8ADA171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89800" y="225425"/>
            <a:ext cx="2262188" cy="4367213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29438435-5C3A-4B5B-A639-12365EB018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34162" cy="436721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141801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74203" y="5195261"/>
            <a:ext cx="5241800" cy="21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5607" tIns="37804" rIns="75607" bIns="3780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7561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91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91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91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36508" y="-112886"/>
            <a:ext cx="336021" cy="25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607" tIns="37804" rIns="75607" bIns="37804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958" y="428766"/>
            <a:ext cx="4581763" cy="1465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5619643" y="2296437"/>
            <a:ext cx="3358690" cy="2670469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="" xmlns:a16="http://schemas.microsoft.com/office/drawing/2014/main" id="{CF4FB2AC-4556-D6D0-F373-67847245F2DC}"/>
              </a:ext>
            </a:extLst>
          </p:cNvPr>
          <p:cNvGrpSpPr/>
          <p:nvPr userDrawn="1"/>
        </p:nvGrpSpPr>
        <p:grpSpPr>
          <a:xfrm>
            <a:off x="8911525" y="1517634"/>
            <a:ext cx="858996" cy="2969125"/>
            <a:chOff x="8755610" y="1517634"/>
            <a:chExt cx="1014911" cy="3043322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920191" y="1947741"/>
              <a:ext cx="850329" cy="234967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9375193" y="2417228"/>
              <a:ext cx="395328" cy="34126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9345356" y="3036353"/>
              <a:ext cx="425164" cy="32447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9293142" y="3631852"/>
              <a:ext cx="477378" cy="34685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9255848" y="4258855"/>
              <a:ext cx="514673" cy="30210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8755610" y="1517634"/>
              <a:ext cx="1014909" cy="195588"/>
            </a:xfrm>
            <a:prstGeom prst="rect">
              <a:avLst/>
            </a:prstGeom>
          </p:spPr>
        </p:pic>
      </p:grpSp>
      <p:sp>
        <p:nvSpPr>
          <p:cNvPr id="16" name="Rectangle 15"/>
          <p:cNvSpPr/>
          <p:nvPr userDrawn="1"/>
        </p:nvSpPr>
        <p:spPr>
          <a:xfrm>
            <a:off x="0" y="5437619"/>
            <a:ext cx="10080625" cy="2329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561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91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91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7180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080625" cy="605121"/>
          </a:xfrm>
        </p:spPr>
        <p:txBody>
          <a:bodyPr>
            <a:normAutofit/>
          </a:bodyPr>
          <a:lstStyle>
            <a:lvl1pPr>
              <a:defRPr lang="en-US" sz="1654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54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1819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1654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8750" y="5417534"/>
            <a:ext cx="2268141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1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fld id="{5D41A87E-14F5-4A54-8DA9-7774D8D5E7E0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96525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426FF727-212A-409C-925C-34277F58A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83639713-EB6E-4FCB-9976-06DBCA237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763476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9B7D25C8-A7DD-4DAF-9645-E6BFEE73E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725ADF84-F897-482E-8368-0B7BC32731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48175" cy="32654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43BDDE80-4CEA-4A2C-A547-45D7B2151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813" y="1327150"/>
            <a:ext cx="4448175" cy="32654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639327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1262EEFC-DBC4-4B2E-AA6F-DD7C4FAED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3B03DF68-B780-4A06-8578-ABA4E11086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2495BBBA-7B02-429B-9E51-3331E7910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A4A06E54-4BB8-4320-9356-7D4AF81756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="" xmlns:a16="http://schemas.microsoft.com/office/drawing/2014/main" id="{9ED36A60-7916-43B0-8E5F-AFA88F5871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757603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CA531120-4B5D-4935-8178-492AB4DBF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58802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2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DA1CF077-3E52-4F40-B4B0-BEC18D205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90648435-AE16-46AE-980F-EB53BED57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BC80B8C0-A468-4856-98B6-0D47990B52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522571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B7EF7CEC-920F-4109-847D-FAB44D4A4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="" xmlns:a16="http://schemas.microsoft.com/office/drawing/2014/main" id="{A2E7CCF2-9F3B-4F1A-93BD-2998652976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DD08A083-B4EE-46C2-B459-32B0F1B582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499879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="" xmlns:a16="http://schemas.microsoft.com/office/drawing/2014/main" id="{D59D8B43-280B-46C5-B724-01BDCB8373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25425"/>
            <a:ext cx="9048750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 titolo</a:t>
            </a:r>
          </a:p>
        </p:txBody>
      </p:sp>
      <p:sp>
        <p:nvSpPr>
          <p:cNvPr id="2050" name="Rectangle 2">
            <a:extLst>
              <a:ext uri="{FF2B5EF4-FFF2-40B4-BE49-F238E27FC236}">
                <a16:creationId xmlns="" xmlns:a16="http://schemas.microsoft.com/office/drawing/2014/main" id="{38D290A3-C77F-4CB6-B6E0-6DE4E3FD4C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327150"/>
            <a:ext cx="9048750" cy="326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4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>
            <a:extLst>
              <a:ext uri="{FF2B5EF4-FFF2-40B4-BE49-F238E27FC236}">
                <a16:creationId xmlns="" xmlns:a16="http://schemas.microsoft.com/office/drawing/2014/main" id="{A386E12F-C238-4BD4-B32F-77898FD4D1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25425"/>
            <a:ext cx="9048750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 titolo</a:t>
            </a:r>
          </a:p>
        </p:txBody>
      </p:sp>
      <p:sp>
        <p:nvSpPr>
          <p:cNvPr id="3074" name="Rectangle 2">
            <a:extLst>
              <a:ext uri="{FF2B5EF4-FFF2-40B4-BE49-F238E27FC236}">
                <a16:creationId xmlns="" xmlns:a16="http://schemas.microsoft.com/office/drawing/2014/main" id="{C5E7CC9F-976A-473E-8597-58A6C20D6A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327150"/>
            <a:ext cx="9048750" cy="326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4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" y="0"/>
            <a:ext cx="10080624" cy="5938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1654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1819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1654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593829"/>
            <a:ext cx="10080625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391537" y="5033103"/>
            <a:ext cx="7185055" cy="376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92" dirty="0"/>
              <a:t>TRAINING  MODULE </a:t>
            </a:r>
            <a:r>
              <a:rPr lang="el-GR" sz="992" dirty="0"/>
              <a:t> </a:t>
            </a:r>
            <a:r>
              <a:rPr lang="en-US" sz="992" dirty="0"/>
              <a:t>4</a:t>
            </a:r>
            <a:r>
              <a:rPr lang="it-IT" sz="992" dirty="0"/>
              <a:t/>
            </a:r>
            <a:br>
              <a:rPr lang="it-IT" sz="992" dirty="0"/>
            </a:br>
            <a:r>
              <a:rPr lang="en-US" sz="992" dirty="0"/>
              <a:t>THE ASSESSMENT CRITERIA OF SBTOOL – BUILDING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15" y="4933878"/>
            <a:ext cx="1972722" cy="580181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5447207"/>
            <a:ext cx="10080625" cy="2329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561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91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91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39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hf hdr="0" ftr="0" dt="0"/>
  <p:txStyles>
    <p:titleStyle>
      <a:lvl1pPr algn="ctr" defTabSz="756117" rtl="0" eaLnBrk="1" latinLnBrk="0" hangingPunct="1">
        <a:spcBef>
          <a:spcPct val="0"/>
        </a:spcBef>
        <a:buNone/>
        <a:defRPr sz="16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544" indent="-283544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14345" indent="-236287" algn="l" defTabSz="756117" rtl="0" eaLnBrk="1" latinLnBrk="0" hangingPunct="1">
        <a:spcBef>
          <a:spcPct val="20000"/>
        </a:spcBef>
        <a:buFont typeface="Arial" panose="020B0604020202020204" pitchFamily="34" charset="0"/>
        <a:buChar char="–"/>
        <a:defRPr sz="2315" kern="1200">
          <a:solidFill>
            <a:schemeClr val="tx1"/>
          </a:solidFill>
          <a:latin typeface="+mn-lt"/>
          <a:ea typeface="+mn-ea"/>
          <a:cs typeface="+mn-cs"/>
        </a:defRPr>
      </a:lvl2pPr>
      <a:lvl3pPr marL="945147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323205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–"/>
        <a:defRPr sz="1654" kern="1200">
          <a:solidFill>
            <a:schemeClr val="tx1"/>
          </a:solidFill>
          <a:latin typeface="+mn-lt"/>
          <a:ea typeface="+mn-ea"/>
          <a:cs typeface="+mn-cs"/>
        </a:defRPr>
      </a:lvl4pPr>
      <a:lvl5pPr marL="1701264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»"/>
        <a:defRPr sz="1654" kern="1200">
          <a:solidFill>
            <a:schemeClr val="tx1"/>
          </a:solidFill>
          <a:latin typeface="+mn-lt"/>
          <a:ea typeface="+mn-ea"/>
          <a:cs typeface="+mn-cs"/>
        </a:defRPr>
      </a:lvl5pPr>
      <a:lvl6pPr marL="2079323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6pPr>
      <a:lvl7pPr marL="2457381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7pPr>
      <a:lvl8pPr marL="2835440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8pPr>
      <a:lvl9pPr marL="3213499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59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117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176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235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293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352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411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469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5" Type="http://schemas.openxmlformats.org/officeDocument/2006/relationships/image" Target="../media/image2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svg"/><Relationship Id="rId5" Type="http://schemas.openxmlformats.org/officeDocument/2006/relationships/image" Target="../media/image24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5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5" Type="http://schemas.openxmlformats.org/officeDocument/2006/relationships/image" Target="../media/image21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1269124" y="2516163"/>
            <a:ext cx="5403897" cy="208389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ar-JO" sz="2800" dirty="0" smtClean="0">
                <a:solidFill>
                  <a:srgbClr val="0070C0"/>
                </a:solidFill>
              </a:rPr>
              <a:t>الوحدة التدريبية السادسة</a:t>
            </a:r>
            <a:endParaRPr lang="en-US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-JO" sz="2800" dirty="0" smtClean="0"/>
              <a:t>عرض دراسات الحالة:</a:t>
            </a:r>
            <a:endParaRPr lang="it-IT" sz="2800" dirty="0"/>
          </a:p>
          <a:p>
            <a:pPr marL="0" indent="0">
              <a:buNone/>
            </a:pPr>
            <a:r>
              <a:rPr lang="ar-JO" sz="2800" dirty="0" smtClean="0"/>
              <a:t>مختارة – لبنان  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791524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=""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=""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=""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=""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437197" y="1868818"/>
            <a:ext cx="7461505" cy="691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ar-JO" sz="3700" b="1" dirty="0" smtClean="0"/>
              <a:t>         النهج </a:t>
            </a:r>
            <a:r>
              <a:rPr lang="ar-JO" sz="3700" b="1" dirty="0"/>
              <a:t>التشاركي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=""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7085" y="5257800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0" hangingPunct="1">
              <a:lnSpc>
                <a:spcPct val="115000"/>
              </a:lnSpc>
              <a:buClrTx/>
              <a:defRPr/>
            </a:pPr>
            <a:r>
              <a:rPr lang="ar-JO" altLang="it-IT" sz="900" dirty="0">
                <a:latin typeface="din" charset="0"/>
                <a:cs typeface="DejaVu Sans" charset="0"/>
              </a:rPr>
              <a:t>الوحدة التدريبية ٦ – عرض دراسات الحالة التجريبية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=""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8401" y="5038538"/>
            <a:ext cx="1998515" cy="538029"/>
            <a:chOff x="1430485" y="5013244"/>
            <a:chExt cx="2186475" cy="588631"/>
          </a:xfrm>
        </p:grpSpPr>
        <p:pic>
          <p:nvPicPr>
            <p:cNvPr id="34" name="Immagine 33">
              <a:extLst>
                <a:ext uri="{FF2B5EF4-FFF2-40B4-BE49-F238E27FC236}">
                  <a16:creationId xmlns=""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=""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=""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434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ar-JO" sz="800" dirty="0">
                  <a:solidFill>
                    <a:srgbClr val="538135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مدن البحر الأبيض المتوسط المستدامة</a:t>
              </a:r>
            </a:p>
          </p:txBody>
        </p:sp>
      </p:grpSp>
      <p:pic>
        <p:nvPicPr>
          <p:cNvPr id="2" name="Elemento grafico 1" descr="Brainstorming di gruppo con riempimento a tinta unita">
            <a:extLst>
              <a:ext uri="{FF2B5EF4-FFF2-40B4-BE49-F238E27FC236}">
                <a16:creationId xmlns="" xmlns:a16="http://schemas.microsoft.com/office/drawing/2014/main" id="{E49EED74-F556-5A8E-8857-D6806D7F2A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67163" y="1558837"/>
            <a:ext cx="1209840" cy="120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46451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=""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=""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=""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=""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r" rtl="1">
              <a:lnSpc>
                <a:spcPct val="115000"/>
              </a:lnSpc>
            </a:pPr>
            <a:r>
              <a:rPr lang="ar-JO" sz="2200" b="1" dirty="0"/>
              <a:t>النهج التشاركي</a:t>
            </a:r>
            <a:endParaRPr lang="en-US" sz="2200" b="1" dirty="0"/>
          </a:p>
        </p:txBody>
      </p:sp>
      <p:pic>
        <p:nvPicPr>
          <p:cNvPr id="23" name="Picture 1">
            <a:extLst>
              <a:ext uri="{FF2B5EF4-FFF2-40B4-BE49-F238E27FC236}">
                <a16:creationId xmlns=""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237" y="5194616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=""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8798" y="5303484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it-IT" altLang="it-IT" sz="900" dirty="0">
                <a:solidFill>
                  <a:schemeClr val="bg1"/>
                </a:solidFill>
                <a:latin typeface="din"/>
              </a:rPr>
              <a:t>١١</a:t>
            </a:r>
          </a:p>
        </p:txBody>
      </p:sp>
      <p:sp>
        <p:nvSpPr>
          <p:cNvPr id="31" name="Rectangle 12">
            <a:extLst>
              <a:ext uri="{FF2B5EF4-FFF2-40B4-BE49-F238E27FC236}">
                <a16:creationId xmlns=""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5322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0" hangingPunct="1">
              <a:lnSpc>
                <a:spcPct val="115000"/>
              </a:lnSpc>
              <a:buClrTx/>
              <a:defRPr/>
            </a:pPr>
            <a:r>
              <a:rPr lang="ar-JO" altLang="it-IT" sz="900" dirty="0">
                <a:latin typeface="din" charset="0"/>
                <a:cs typeface="DejaVu Sans" charset="0"/>
              </a:rPr>
              <a:t>الوحدة التدريبية ٦ – عرض دراسات الحالة التجريبية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=""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138061" y="5076333"/>
            <a:ext cx="1998515" cy="538029"/>
            <a:chOff x="1430485" y="5013244"/>
            <a:chExt cx="2186475" cy="588631"/>
          </a:xfrm>
        </p:grpSpPr>
        <p:pic>
          <p:nvPicPr>
            <p:cNvPr id="34" name="Immagine 33">
              <a:extLst>
                <a:ext uri="{FF2B5EF4-FFF2-40B4-BE49-F238E27FC236}">
                  <a16:creationId xmlns=""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=""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=""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434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ar-JO" sz="800" dirty="0">
                  <a:solidFill>
                    <a:srgbClr val="538135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مدن البحر الأبيض المتوسط المستدامة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853C198-0460-4E88-28C6-79FB9105656E}"/>
              </a:ext>
            </a:extLst>
          </p:cNvPr>
          <p:cNvSpPr txBox="1"/>
          <p:nvPr/>
        </p:nvSpPr>
        <p:spPr>
          <a:xfrm>
            <a:off x="3820967" y="764378"/>
            <a:ext cx="6021200" cy="2382062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just" rtl="1"/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اتبع </a:t>
            </a: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النهج التشاركي خلال العملية برمتها الخطوات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التالية:</a:t>
            </a:r>
          </a:p>
          <a:p>
            <a:pPr algn="just"/>
            <a:endParaRPr lang="en-US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  <a:p>
            <a:pPr algn="just" rtl="1"/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١. عقد </a:t>
            </a: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اجتماعات مع أصحاب المصلحة المعنيين لإبلاغهم بنطاق المشروع وأهدافه ومفهوم المراحل المختلفة من المرحلة ١ إلى ٧.</a:t>
            </a:r>
            <a:endParaRPr lang="ar-JO" sz="1600" i="1" dirty="0" smtClean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  <a:p>
            <a:pPr algn="just" rtl="1"/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٢. نشر </a:t>
            </a: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نتائج الاجتماعات للمجتمع المستفيد من خلال مشاركة محاضر الاجتماعات مع أعضاء المجتمع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المهتمين.</a:t>
            </a:r>
          </a:p>
          <a:p>
            <a:pPr algn="just" rtl="1"/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٣. التنسيق بين أعضاء فريق </a:t>
            </a:r>
            <a:r>
              <a:rPr lang="en-US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SMC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لجمع البيانات والتحقق منها</a:t>
            </a:r>
          </a:p>
          <a:p>
            <a:pPr algn="just" rtl="1"/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٤. تقييم </a:t>
            </a: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النتائج الناتجة عن مراحل التشخيص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والسيناريو</a:t>
            </a:r>
          </a:p>
          <a:p>
            <a:pPr algn="just" rtl="1"/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٥. اجتماع </a:t>
            </a: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لاتخاذ القرار النهائي بشأن مفهوم التعديل التحديثي رقم ١ من خلال اعتماد أغلبية الأصوات.</a:t>
            </a:r>
            <a:endParaRPr lang="en-US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40" y="957260"/>
            <a:ext cx="3325799" cy="249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029655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=""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=""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=""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-1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=""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92908" y="1627056"/>
            <a:ext cx="7461505" cy="691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ar-JO" sz="3700" b="1" dirty="0"/>
              <a:t>الدروس المستفادة ووجهات النظر المستقبلية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=""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3315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0" hangingPunct="1">
              <a:lnSpc>
                <a:spcPct val="115000"/>
              </a:lnSpc>
              <a:buClrTx/>
              <a:defRPr/>
            </a:pPr>
            <a:r>
              <a:rPr lang="ar-JO" altLang="it-IT" sz="900" dirty="0">
                <a:latin typeface="din" charset="0"/>
                <a:cs typeface="DejaVu Sans" charset="0"/>
              </a:rPr>
              <a:t>الوحدة التدريبية ٦ – عرض دراسات الحالة التجريبية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=""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6368" y="5050904"/>
            <a:ext cx="1998515" cy="538029"/>
            <a:chOff x="1430485" y="5013244"/>
            <a:chExt cx="2186475" cy="588631"/>
          </a:xfrm>
        </p:grpSpPr>
        <p:pic>
          <p:nvPicPr>
            <p:cNvPr id="34" name="Immagine 33">
              <a:extLst>
                <a:ext uri="{FF2B5EF4-FFF2-40B4-BE49-F238E27FC236}">
                  <a16:creationId xmlns=""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=""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=""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434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ar-JO" sz="800" dirty="0">
                  <a:solidFill>
                    <a:srgbClr val="538135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مدن البحر الأبيض المتوسط المستدامة</a:t>
              </a:r>
            </a:p>
          </p:txBody>
        </p:sp>
      </p:grpSp>
      <p:pic>
        <p:nvPicPr>
          <p:cNvPr id="3" name="Elemento grafico 2" descr="Tiro a segno con riempimento a tinta unita">
            <a:extLst>
              <a:ext uri="{FF2B5EF4-FFF2-40B4-BE49-F238E27FC236}">
                <a16:creationId xmlns="" xmlns:a16="http://schemas.microsoft.com/office/drawing/2014/main" id="{30722149-81FE-B13D-75FF-17FBAA90297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0259" y="1582425"/>
            <a:ext cx="1130301" cy="113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768766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=""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=""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=""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=""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r" rtl="1">
              <a:lnSpc>
                <a:spcPct val="115000"/>
              </a:lnSpc>
            </a:pPr>
            <a:r>
              <a:rPr lang="ar-JO" sz="2200" b="1" dirty="0"/>
              <a:t>الدروس المستفادة ووجهات النظر المستقبلية</a:t>
            </a:r>
            <a:endParaRPr lang="en-US" sz="2200" b="1" dirty="0"/>
          </a:p>
        </p:txBody>
      </p:sp>
      <p:pic>
        <p:nvPicPr>
          <p:cNvPr id="23" name="Picture 1">
            <a:extLst>
              <a:ext uri="{FF2B5EF4-FFF2-40B4-BE49-F238E27FC236}">
                <a16:creationId xmlns=""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8243" y="5217980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=""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9804" y="5326848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it-IT" altLang="it-IT" sz="900" dirty="0">
                <a:solidFill>
                  <a:schemeClr val="bg1"/>
                </a:solidFill>
                <a:latin typeface="din"/>
              </a:rPr>
              <a:t>١٣</a:t>
            </a:r>
          </a:p>
        </p:txBody>
      </p:sp>
      <p:sp>
        <p:nvSpPr>
          <p:cNvPr id="31" name="Rectangle 12">
            <a:extLst>
              <a:ext uri="{FF2B5EF4-FFF2-40B4-BE49-F238E27FC236}">
                <a16:creationId xmlns=""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7114" y="5265591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0" hangingPunct="1">
              <a:lnSpc>
                <a:spcPct val="115000"/>
              </a:lnSpc>
              <a:buClrTx/>
              <a:defRPr/>
            </a:pPr>
            <a:r>
              <a:rPr lang="ar-JO" altLang="it-IT" sz="900" dirty="0">
                <a:latin typeface="din" charset="0"/>
                <a:cs typeface="DejaVu Sans" charset="0"/>
              </a:rPr>
              <a:t>الوحدة التدريبية ٦ – عرض دراسات الحالة التجريبية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=""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138061" y="5050904"/>
            <a:ext cx="1998515" cy="538029"/>
            <a:chOff x="1430485" y="5013244"/>
            <a:chExt cx="2186475" cy="588631"/>
          </a:xfrm>
        </p:grpSpPr>
        <p:pic>
          <p:nvPicPr>
            <p:cNvPr id="34" name="Immagine 33">
              <a:extLst>
                <a:ext uri="{FF2B5EF4-FFF2-40B4-BE49-F238E27FC236}">
                  <a16:creationId xmlns=""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=""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=""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434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ar-JO" sz="800" dirty="0">
                  <a:solidFill>
                    <a:srgbClr val="538135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مدن البحر الأبيض المتوسط المستدامة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529FB57-7BAA-B608-5ADE-3EA9C4AE624A}"/>
              </a:ext>
            </a:extLst>
          </p:cNvPr>
          <p:cNvSpPr txBox="1"/>
          <p:nvPr/>
        </p:nvSpPr>
        <p:spPr>
          <a:xfrm>
            <a:off x="433388" y="588960"/>
            <a:ext cx="9150450" cy="1695144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just" rtl="1"/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تتلخص الدروس المستفادة من اختبار اتخاذ القرار في </a:t>
            </a: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SMC </a:t>
            </a: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على النحو التالي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:</a:t>
            </a:r>
          </a:p>
          <a:p>
            <a:pPr marL="285750" indent="-285750" algn="just" rtl="1">
              <a:buFont typeface="Wingdings" panose="05000000000000000000" pitchFamily="2" charset="2"/>
              <a:buChar char="q"/>
            </a:pP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كيفية إدارة البيانات من مصادر متعددة ودمجها في منصة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واحدة</a:t>
            </a:r>
          </a:p>
          <a:p>
            <a:pPr marL="285750" indent="-285750" algn="just" rtl="1">
              <a:buFont typeface="Wingdings" panose="05000000000000000000" pitchFamily="2" charset="2"/>
              <a:buChar char="q"/>
            </a:pP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كيفية ضمان الاتساق في جميع الوثائق وتجنب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التناقض</a:t>
            </a:r>
          </a:p>
          <a:p>
            <a:pPr marL="285750" indent="-285750" algn="just" rtl="1">
              <a:buFont typeface="Wingdings" panose="05000000000000000000" pitchFamily="2" charset="2"/>
              <a:buChar char="q"/>
            </a:pP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كيفية التفكير بشكل مختلف من خلال تحليل المدخلات والمخرجات لتحقيق الأهداف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المطلوبة</a:t>
            </a:r>
          </a:p>
          <a:p>
            <a:pPr marL="285750" indent="-285750" algn="just" rtl="1">
              <a:buFont typeface="Wingdings" panose="05000000000000000000" pitchFamily="2" charset="2"/>
              <a:buChar char="q"/>
            </a:pP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كيفية العمل على قطاعات متعددة بالتوازي وكيفية التأكد من وضوح الواجهة الخاصة بها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.</a:t>
            </a:r>
          </a:p>
          <a:p>
            <a:pPr marL="285750" indent="-285750" algn="just" rtl="1">
              <a:buFont typeface="Wingdings" panose="05000000000000000000" pitchFamily="2" charset="2"/>
              <a:buChar char="q"/>
            </a:pP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كيفية نشر المؤشرات الفنية بطرق مبسطة لتحويل النهج إلى عملية صديقة للمجتمع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n-US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C8781A3-C16F-FD28-7BC8-26E8F400879A}"/>
              </a:ext>
            </a:extLst>
          </p:cNvPr>
          <p:cNvSpPr txBox="1"/>
          <p:nvPr/>
        </p:nvSpPr>
        <p:spPr>
          <a:xfrm>
            <a:off x="433388" y="2511706"/>
            <a:ext cx="9150450" cy="779252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 rtl="1">
              <a:buFont typeface="Wingdings" panose="05000000000000000000" pitchFamily="2" charset="2"/>
              <a:buChar char="q"/>
            </a:pP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في المنظور القادم، سيكون من المفيد ربط مستندات الكلمات مباشرة بالمنصة عبر الإنترنت لتجنب التحديثات في مستند واحد وليس في الآخر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.</a:t>
            </a:r>
          </a:p>
          <a:p>
            <a:pPr marL="285750" indent="-285750" algn="just" rtl="1">
              <a:buFont typeface="Wingdings" panose="05000000000000000000" pitchFamily="2" charset="2"/>
              <a:buChar char="q"/>
            </a:pPr>
            <a:r>
              <a:rPr lang="ar-JO" sz="1600" b="1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نحن نقدر تعاون فريق المدن المتوسطية المستدامة وقدرتهم على التكيف والاستجابة السريعة لأسئلة واهتمامات فريق المختارة.</a:t>
            </a:r>
            <a:endParaRPr lang="en-US" sz="1600" b="1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584921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=""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=""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=""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4"/>
            <a:ext cx="10080625" cy="4862727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=""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433388" y="411788"/>
            <a:ext cx="8674845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ar-JO" sz="2200" b="1" dirty="0" smtClean="0"/>
              <a:t>مختارة - الشوف</a:t>
            </a:r>
            <a:endParaRPr lang="it-IT" sz="22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=""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8916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0" hangingPunct="1">
              <a:lnSpc>
                <a:spcPct val="115000"/>
              </a:lnSpc>
              <a:buClrTx/>
              <a:defRPr/>
            </a:pPr>
            <a:r>
              <a:rPr lang="ar-JO" altLang="it-IT" sz="900" dirty="0">
                <a:latin typeface="din" charset="0"/>
                <a:cs typeface="DejaVu Sans" charset="0"/>
              </a:rPr>
              <a:t>الوحدة التدريبية ٦ – عرض دراسات الحالة التجريبية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=""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197525" y="5085712"/>
            <a:ext cx="1998515" cy="540466"/>
            <a:chOff x="1430485" y="5013244"/>
            <a:chExt cx="2186475" cy="591297"/>
          </a:xfrm>
        </p:grpSpPr>
        <p:pic>
          <p:nvPicPr>
            <p:cNvPr id="34" name="Immagine 33">
              <a:extLst>
                <a:ext uri="{FF2B5EF4-FFF2-40B4-BE49-F238E27FC236}">
                  <a16:creationId xmlns=""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=""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=""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461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ar-JO" sz="800" dirty="0">
                  <a:solidFill>
                    <a:srgbClr val="538135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مدن البحر الأبيض المتوسط المستدامة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="" xmlns:a16="http://schemas.microsoft.com/office/drawing/2014/main" id="{0B52CA7E-C285-3480-FB0E-B161EE2FDEE7}"/>
              </a:ext>
            </a:extLst>
          </p:cNvPr>
          <p:cNvSpPr txBox="1"/>
          <p:nvPr/>
        </p:nvSpPr>
        <p:spPr>
          <a:xfrm>
            <a:off x="0" y="1147132"/>
            <a:ext cx="10080625" cy="215341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="" xmlns:a16="http://schemas.microsoft.com/office/drawing/2014/main" id="{9CD9AEB3-D13C-0AAE-B227-924330D3C8EF}"/>
              </a:ext>
            </a:extLst>
          </p:cNvPr>
          <p:cNvSpPr txBox="1"/>
          <p:nvPr/>
        </p:nvSpPr>
        <p:spPr>
          <a:xfrm>
            <a:off x="433388" y="4211038"/>
            <a:ext cx="7419544" cy="634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r">
              <a:lnSpc>
                <a:spcPct val="115000"/>
              </a:lnSpc>
            </a:pPr>
            <a:r>
              <a:rPr lang="ar-JO" sz="1600" b="1" dirty="0" smtClean="0"/>
              <a:t>بلدية مختارة</a:t>
            </a:r>
            <a:r>
              <a:rPr lang="ar-JO" sz="1600" b="1" dirty="0"/>
              <a:t> </a:t>
            </a:r>
            <a:r>
              <a:rPr lang="ar-JO" sz="1600" b="1" dirty="0" smtClean="0"/>
              <a:t>                                                  تقديم </a:t>
            </a:r>
            <a:r>
              <a:rPr lang="ar-JO" sz="1600" b="1" dirty="0"/>
              <a:t>روجيه العشي</a:t>
            </a:r>
            <a:r>
              <a:rPr lang="ar-JO" sz="1600" b="1" dirty="0" smtClean="0"/>
              <a:t>                                                             </a:t>
            </a:r>
            <a:endParaRPr lang="it-IT" sz="1600" b="1" dirty="0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DFF9DCA-6FBB-2E44-F8DA-8C6BDA6435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25" y="1247171"/>
            <a:ext cx="3282104" cy="19358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3EC73EB-7B81-C013-880B-E121C5D5E7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41"/>
          <a:stretch/>
        </p:blipFill>
        <p:spPr bwMode="auto">
          <a:xfrm>
            <a:off x="3677154" y="1235525"/>
            <a:ext cx="3720190" cy="19475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36DF1F58-22DB-D6F2-A77F-2EB5FA5356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869" y="1262458"/>
            <a:ext cx="2431205" cy="19140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5E6A012-945C-8C92-6CC3-E9245F87C6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86" y="3829330"/>
            <a:ext cx="962953" cy="942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434440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=""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=""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=""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=""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73587" y="1598474"/>
            <a:ext cx="7461505" cy="691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ar-JO" sz="3700" b="1" dirty="0" smtClean="0"/>
              <a:t>نظرة </a:t>
            </a:r>
            <a:r>
              <a:rPr lang="ar-JO" sz="3700" b="1" dirty="0"/>
              <a:t>عامة والخصائص الرئيسية </a:t>
            </a:r>
            <a:r>
              <a:rPr lang="ar-JO" sz="3700" b="1" dirty="0" smtClean="0"/>
              <a:t>للحالة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=""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5773" y="5257800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0" hangingPunct="1">
              <a:lnSpc>
                <a:spcPct val="115000"/>
              </a:lnSpc>
              <a:buClrTx/>
              <a:defRPr/>
            </a:pPr>
            <a:r>
              <a:rPr lang="ar-JO" altLang="it-IT" sz="900" dirty="0">
                <a:latin typeface="din" charset="0"/>
                <a:cs typeface="DejaVu Sans" charset="0"/>
              </a:rPr>
              <a:t>الوحدة التدريبية ٦ – عرض دراسات الحالة التجريبية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=""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264986" y="5020502"/>
            <a:ext cx="1998515" cy="538029"/>
            <a:chOff x="1430485" y="5013244"/>
            <a:chExt cx="2186475" cy="588631"/>
          </a:xfrm>
        </p:grpSpPr>
        <p:pic>
          <p:nvPicPr>
            <p:cNvPr id="34" name="Immagine 33">
              <a:extLst>
                <a:ext uri="{FF2B5EF4-FFF2-40B4-BE49-F238E27FC236}">
                  <a16:creationId xmlns=""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=""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=""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434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ar-JO" sz="800" dirty="0">
                  <a:solidFill>
                    <a:srgbClr val="538135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مدن البحر الأبيض المتوسط المستدامة</a:t>
              </a:r>
            </a:p>
          </p:txBody>
        </p:sp>
      </p:grpSp>
      <p:pic>
        <p:nvPicPr>
          <p:cNvPr id="7" name="Elemento grafico 6" descr="Ricerca cartelle con riempimento a tinta unita">
            <a:extLst>
              <a:ext uri="{FF2B5EF4-FFF2-40B4-BE49-F238E27FC236}">
                <a16:creationId xmlns="" xmlns:a16="http://schemas.microsoft.com/office/drawing/2014/main" id="{C5F41BFC-37C0-8749-BF75-F0173748A7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65901" y="1363719"/>
            <a:ext cx="1160918" cy="116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721096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=""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=""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=""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=""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r" rtl="1">
              <a:lnSpc>
                <a:spcPct val="115000"/>
              </a:lnSpc>
            </a:pPr>
            <a:r>
              <a:rPr lang="ar-JO" sz="2200" b="1" dirty="0"/>
              <a:t>نظرة عامة والخصائص الرئيسية لواقع </a:t>
            </a:r>
            <a:r>
              <a:rPr lang="ar-JO" sz="2200" b="1" dirty="0"/>
              <a:t>ل</a:t>
            </a:r>
            <a:r>
              <a:rPr lang="ar-JO" sz="2200" b="1" dirty="0" smtClean="0"/>
              <a:t>لحالة</a:t>
            </a:r>
            <a:endParaRPr lang="ar-JO" sz="2200" b="1" dirty="0"/>
          </a:p>
        </p:txBody>
      </p:sp>
      <p:pic>
        <p:nvPicPr>
          <p:cNvPr id="23" name="Picture 1">
            <a:extLst>
              <a:ext uri="{FF2B5EF4-FFF2-40B4-BE49-F238E27FC236}">
                <a16:creationId xmlns=""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237" y="5195341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=""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8798" y="5304209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it-IT" altLang="it-IT" sz="900" dirty="0">
                <a:solidFill>
                  <a:schemeClr val="bg1"/>
                </a:solidFill>
                <a:latin typeface="din"/>
              </a:rPr>
              <a:t>٤</a:t>
            </a:r>
          </a:p>
        </p:txBody>
      </p:sp>
      <p:sp>
        <p:nvSpPr>
          <p:cNvPr id="31" name="Rectangle 12">
            <a:extLst>
              <a:ext uri="{FF2B5EF4-FFF2-40B4-BE49-F238E27FC236}">
                <a16:creationId xmlns=""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6420" y="5269386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0" hangingPunct="1">
              <a:lnSpc>
                <a:spcPct val="115000"/>
              </a:lnSpc>
              <a:buClrTx/>
              <a:defRPr/>
            </a:pPr>
            <a:r>
              <a:rPr lang="ar-JO" altLang="it-IT" sz="900" dirty="0">
                <a:latin typeface="din" charset="0"/>
                <a:cs typeface="DejaVu Sans" charset="0"/>
              </a:rPr>
              <a:t>الوحدة التدريبية ٦ – عرض دراسات الحالة التجريبية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=""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138061" y="5006638"/>
            <a:ext cx="1998515" cy="538029"/>
            <a:chOff x="1430485" y="5013244"/>
            <a:chExt cx="2186475" cy="588631"/>
          </a:xfrm>
        </p:grpSpPr>
        <p:pic>
          <p:nvPicPr>
            <p:cNvPr id="34" name="Immagine 33">
              <a:extLst>
                <a:ext uri="{FF2B5EF4-FFF2-40B4-BE49-F238E27FC236}">
                  <a16:creationId xmlns=""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=""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=""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434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ar-JO" sz="800" dirty="0">
                  <a:solidFill>
                    <a:srgbClr val="538135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مدن البحر الأبيض المتوسط المستدامة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2543DDE-6D89-5CC0-ED1E-8066E545393E}"/>
              </a:ext>
            </a:extLst>
          </p:cNvPr>
          <p:cNvSpPr txBox="1"/>
          <p:nvPr/>
        </p:nvSpPr>
        <p:spPr>
          <a:xfrm>
            <a:off x="3108960" y="751251"/>
            <a:ext cx="6741963" cy="779252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يعتبر نشاط الاختبار بمثابة تجربة تعليمية لفريق مختارة، خاصة للتعامل مع المنصة الإلكترونية المبتكرة من حيث الميزات والارتباط بالنتائج.</a:t>
            </a:r>
          </a:p>
          <a:p>
            <a:pPr algn="r"/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ويعتبر نشاط الاختبار أيضًا بمثابة أداة تكيف لجمع البيانات والبيئة الصعبة الشاملة في الدولة.</a:t>
            </a:r>
            <a:r>
              <a:rPr lang="en-GB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 </a:t>
            </a:r>
            <a:endParaRPr lang="en-US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3099BFC-5A52-6EF0-3B02-AB53E47F4C66}"/>
              </a:ext>
            </a:extLst>
          </p:cNvPr>
          <p:cNvSpPr txBox="1"/>
          <p:nvPr/>
        </p:nvSpPr>
        <p:spPr>
          <a:xfrm>
            <a:off x="3106763" y="2131904"/>
            <a:ext cx="6741963" cy="2153090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المختارة هي قرية قديمة تم تسميتها لأول مرة وتم بناؤها في أواخر القرن السادس عشر على أنقاض الآثار الرومانية.</a:t>
            </a:r>
          </a:p>
          <a:p>
            <a:pPr algn="r"/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المختارة هي القرية المركزية في اتحاد بلديات الشوف العليا.</a:t>
            </a:r>
          </a:p>
          <a:p>
            <a:pPr algn="r"/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المختارة والتي تعني "المختار" باللغة الإنجليزية تتميز بما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يلي:</a:t>
            </a:r>
          </a:p>
          <a:p>
            <a:pPr marL="285750" indent="-285750" algn="r" rtl="1">
              <a:buFont typeface="Wingdings" pitchFamily="2" charset="2"/>
              <a:buChar char="q"/>
            </a:pP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التراث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المعماري</a:t>
            </a:r>
          </a:p>
          <a:p>
            <a:pPr marL="285750" indent="-285750" algn="r" rtl="1">
              <a:buFont typeface="Wingdings" pitchFamily="2" charset="2"/>
              <a:buChar char="q"/>
            </a:pP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التراث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الطبيعي</a:t>
            </a:r>
          </a:p>
          <a:p>
            <a:pPr marL="285750" indent="-285750" algn="r" rtl="1">
              <a:buFont typeface="Wingdings" pitchFamily="2" charset="2"/>
              <a:buChar char="q"/>
            </a:pP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التراث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الثقافي</a:t>
            </a:r>
          </a:p>
          <a:p>
            <a:pPr marL="285750" indent="-285750" algn="r" rtl="1">
              <a:buFont typeface="Wingdings" pitchFamily="2" charset="2"/>
              <a:buChar char="q"/>
            </a:pP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مواقع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التنزه</a:t>
            </a:r>
          </a:p>
          <a:p>
            <a:pPr marL="285750" indent="-285750" algn="r" rtl="1">
              <a:buFont typeface="Wingdings" pitchFamily="2" charset="2"/>
              <a:buChar char="q"/>
            </a:pP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والمواقع القريبة (المغارة والحديقة والقرى المميزة)</a:t>
            </a:r>
            <a:endParaRPr lang="en-US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61" y="2497760"/>
            <a:ext cx="1930418" cy="204487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7141EC98-49E9-0EE5-14DB-69C92C6AD4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22879" y="601660"/>
            <a:ext cx="1881653" cy="157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995663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=""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=""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=""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=""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159407" y="1608749"/>
            <a:ext cx="7461505" cy="691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ar-JO" sz="3700" b="1" dirty="0"/>
              <a:t>تحديد نقاط الضعف والأهداف المراد تحقيقها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=""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3147" y="5297929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0" hangingPunct="1">
              <a:lnSpc>
                <a:spcPct val="115000"/>
              </a:lnSpc>
              <a:buClrTx/>
              <a:defRPr/>
            </a:pPr>
            <a:r>
              <a:rPr lang="ar-JO" altLang="it-IT" sz="900" dirty="0">
                <a:latin typeface="din" charset="0"/>
                <a:cs typeface="DejaVu Sans" charset="0"/>
              </a:rPr>
              <a:t>الوحدة التدريبية ٦ – عرض دراسات الحالة التجريبية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=""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76535" y="5064630"/>
            <a:ext cx="1998515" cy="538029"/>
            <a:chOff x="1430485" y="5013244"/>
            <a:chExt cx="2186475" cy="588631"/>
          </a:xfrm>
        </p:grpSpPr>
        <p:pic>
          <p:nvPicPr>
            <p:cNvPr id="34" name="Immagine 33">
              <a:extLst>
                <a:ext uri="{FF2B5EF4-FFF2-40B4-BE49-F238E27FC236}">
                  <a16:creationId xmlns=""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=""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=""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434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ar-JO" sz="800" dirty="0">
                  <a:solidFill>
                    <a:srgbClr val="538135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مدن البحر الأبيض المتوسط المستدامة</a:t>
              </a:r>
            </a:p>
          </p:txBody>
        </p:sp>
      </p:grpSp>
      <p:pic>
        <p:nvPicPr>
          <p:cNvPr id="2" name="Elemento grafico 1" descr="Appunti mischiati con riempimento a tinta unita">
            <a:extLst>
              <a:ext uri="{FF2B5EF4-FFF2-40B4-BE49-F238E27FC236}">
                <a16:creationId xmlns="" xmlns:a16="http://schemas.microsoft.com/office/drawing/2014/main" id="{8FE734C1-098C-453B-4B8B-AEBD9960129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98916" y="1627056"/>
            <a:ext cx="1281709" cy="128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214984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=""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=""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=""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=""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r" rtl="1">
              <a:lnSpc>
                <a:spcPct val="115000"/>
              </a:lnSpc>
            </a:pPr>
            <a:r>
              <a:rPr lang="ar-JO" sz="2200" b="1" dirty="0"/>
              <a:t>تحديد نقاط الضعف والأهداف المراد تحقيقها</a:t>
            </a:r>
          </a:p>
        </p:txBody>
      </p:sp>
      <p:pic>
        <p:nvPicPr>
          <p:cNvPr id="23" name="Picture 1">
            <a:extLst>
              <a:ext uri="{FF2B5EF4-FFF2-40B4-BE49-F238E27FC236}">
                <a16:creationId xmlns=""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2201" y="5194502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=""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3762" y="5303370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it-IT" altLang="it-IT" sz="900" dirty="0">
                <a:solidFill>
                  <a:schemeClr val="bg1"/>
                </a:solidFill>
                <a:latin typeface="din"/>
              </a:rPr>
              <a:t>٦</a:t>
            </a:r>
          </a:p>
        </p:txBody>
      </p:sp>
      <p:sp>
        <p:nvSpPr>
          <p:cNvPr id="31" name="Rectangle 12">
            <a:extLst>
              <a:ext uri="{FF2B5EF4-FFF2-40B4-BE49-F238E27FC236}">
                <a16:creationId xmlns=""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5940" y="5304058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0" hangingPunct="1">
              <a:lnSpc>
                <a:spcPct val="115000"/>
              </a:lnSpc>
              <a:buClrTx/>
              <a:defRPr/>
            </a:pPr>
            <a:r>
              <a:rPr lang="ar-JO" altLang="it-IT" sz="900" dirty="0">
                <a:latin typeface="din" charset="0"/>
                <a:cs typeface="DejaVu Sans" charset="0"/>
              </a:rPr>
              <a:t>الوحدة التدريبية ٦ – عرض دراسات الحالة التجريبية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=""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138061" y="5064454"/>
            <a:ext cx="1998515" cy="538029"/>
            <a:chOff x="1430485" y="5013244"/>
            <a:chExt cx="2186475" cy="588631"/>
          </a:xfrm>
        </p:grpSpPr>
        <p:pic>
          <p:nvPicPr>
            <p:cNvPr id="34" name="Immagine 33">
              <a:extLst>
                <a:ext uri="{FF2B5EF4-FFF2-40B4-BE49-F238E27FC236}">
                  <a16:creationId xmlns=""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=""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=""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434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ar-JO" sz="800" dirty="0">
                  <a:solidFill>
                    <a:srgbClr val="538135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مدن البحر الأبيض المتوسط المستدامة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14970F18-A4F5-543E-596A-C9363550D303}"/>
              </a:ext>
            </a:extLst>
          </p:cNvPr>
          <p:cNvSpPr txBox="1"/>
          <p:nvPr/>
        </p:nvSpPr>
        <p:spPr>
          <a:xfrm>
            <a:off x="1202096" y="752775"/>
            <a:ext cx="8188796" cy="1237198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ويرتبط الضعف الذي تم تحديده في المشروع التجريبي للمختارة بعدم توفر مصدر موثوق للطاقة لتلبية الطلب الكهربائي والحراري لمواطني المختارة.</a:t>
            </a:r>
          </a:p>
          <a:p>
            <a:pPr algn="just"/>
            <a:endParaRPr lang="ar-JO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  <a:p>
            <a:pPr algn="r"/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هناك ضعف آخر يرتبط بانبعاثات الغازات الدفيئة حيث يعتمد استخدام الطاقة الحرارية ومولدات الكهرباء الاحتياطية على زيت الوقود الثقيل بدلاً من مصدر الطاقة النظيفة.</a:t>
            </a:r>
            <a:endParaRPr lang="en-US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133F81E-5467-2BC5-F4A7-0B2294BE518C}"/>
              </a:ext>
            </a:extLst>
          </p:cNvPr>
          <p:cNvSpPr txBox="1"/>
          <p:nvPr/>
        </p:nvSpPr>
        <p:spPr>
          <a:xfrm>
            <a:off x="1179144" y="2631962"/>
            <a:ext cx="8188796" cy="2153090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ترتبط الأهداف المراد تحقيقها ارتباطًا مباشرًا بنقاط الضعف المحددة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:</a:t>
            </a:r>
          </a:p>
          <a:p>
            <a:pPr algn="just"/>
            <a:endParaRPr lang="en-GB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  <a:p>
            <a:pPr algn="just" rtl="1"/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١. توفير </a:t>
            </a: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الوصول إلى الطاقة الحديثة والموثوقة والمستدامة والحديثة لجميع مواطني المختارة (الهدف ٧ من أهداف التنمية المستدامة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).</a:t>
            </a:r>
          </a:p>
          <a:p>
            <a:pPr algn="just" rtl="1"/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٢. خفض </a:t>
            </a: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انبعاثات الغازات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الدفيئة.</a:t>
            </a:r>
            <a:endParaRPr lang="en-US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  <a:p>
            <a:pPr algn="just" rtl="1"/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٣. توفير </a:t>
            </a: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الوصول إلى الطرق الآمنة عن طريق تركيب مصابيح الشوارع بالطاقة الشمسية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.</a:t>
            </a:r>
          </a:p>
          <a:p>
            <a:pPr algn="just" rtl="1"/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٤. تعزيز </a:t>
            </a: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خدمات البلدية من خلال توفير الطاقة النظيفة لمبنى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البلدية</a:t>
            </a:r>
          </a:p>
          <a:p>
            <a:pPr algn="just" rtl="1"/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٥. زيادة </a:t>
            </a:r>
            <a:r>
              <a:rPr lang="ar-JO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كفاءة استخدام الطاقة في مبنى البلدية من خلال تركيب أجهزة ذات كفاءة </a:t>
            </a:r>
            <a:r>
              <a:rPr lang="ar-JO" sz="1600" i="1" dirty="0" smtClean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كهربائية</a:t>
            </a:r>
          </a:p>
          <a:p>
            <a:pPr marL="342900" indent="-342900" algn="just">
              <a:buAutoNum type="arabicPeriod"/>
            </a:pPr>
            <a:endParaRPr lang="en-GB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324763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=""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=""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=""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=""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765550" y="1946153"/>
            <a:ext cx="7461505" cy="691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ar-JO" sz="3700" b="1" dirty="0" smtClean="0"/>
              <a:t>          السيناريو المطور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=""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3147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0" hangingPunct="1">
              <a:lnSpc>
                <a:spcPct val="115000"/>
              </a:lnSpc>
              <a:buClrTx/>
              <a:defRPr/>
            </a:pPr>
            <a:r>
              <a:rPr lang="ar-JO" altLang="it-IT" sz="900" dirty="0">
                <a:latin typeface="din" charset="0"/>
                <a:cs typeface="DejaVu Sans" charset="0"/>
              </a:rPr>
              <a:t>الوحدة التدريبية ٦ – عرض دراسات الحالة التجريبية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=""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76535" y="5085711"/>
            <a:ext cx="1998515" cy="538029"/>
            <a:chOff x="1430485" y="5013244"/>
            <a:chExt cx="2186475" cy="588631"/>
          </a:xfrm>
        </p:grpSpPr>
        <p:pic>
          <p:nvPicPr>
            <p:cNvPr id="34" name="Immagine 33">
              <a:extLst>
                <a:ext uri="{FF2B5EF4-FFF2-40B4-BE49-F238E27FC236}">
                  <a16:creationId xmlns=""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=""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=""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434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ar-JO" sz="800" dirty="0">
                  <a:solidFill>
                    <a:srgbClr val="538135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مدن البحر الأبيض المتوسط المستدامة</a:t>
              </a:r>
            </a:p>
          </p:txBody>
        </p:sp>
      </p:grpSp>
      <p:pic>
        <p:nvPicPr>
          <p:cNvPr id="3" name="Elemento grafico 2" descr="Badge Segno di spunta con riempimento a tinta unita">
            <a:extLst>
              <a:ext uri="{FF2B5EF4-FFF2-40B4-BE49-F238E27FC236}">
                <a16:creationId xmlns="" xmlns:a16="http://schemas.microsoft.com/office/drawing/2014/main" id="{3DC8295D-EE2F-D13F-BC2A-8B71368AF1E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33225" y="1719891"/>
            <a:ext cx="1160531" cy="116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27406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=""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=""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=""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=""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r" rtl="1">
              <a:lnSpc>
                <a:spcPct val="115000"/>
              </a:lnSpc>
            </a:pPr>
            <a:r>
              <a:rPr lang="ar-JO" sz="2200" b="1" dirty="0" smtClean="0"/>
              <a:t>السيناريو المطور</a:t>
            </a:r>
            <a:endParaRPr lang="en-US" sz="2200" b="1" dirty="0"/>
          </a:p>
        </p:txBody>
      </p:sp>
      <p:pic>
        <p:nvPicPr>
          <p:cNvPr id="23" name="Picture 1">
            <a:extLst>
              <a:ext uri="{FF2B5EF4-FFF2-40B4-BE49-F238E27FC236}">
                <a16:creationId xmlns=""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237" y="5208513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=""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8798" y="5317381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it-IT" altLang="it-IT" sz="900" dirty="0">
                <a:solidFill>
                  <a:schemeClr val="bg1"/>
                </a:solidFill>
                <a:latin typeface="din"/>
              </a:rPr>
              <a:t>٨</a:t>
            </a:r>
          </a:p>
        </p:txBody>
      </p:sp>
      <p:sp>
        <p:nvSpPr>
          <p:cNvPr id="31" name="Rectangle 12">
            <a:extLst>
              <a:ext uri="{FF2B5EF4-FFF2-40B4-BE49-F238E27FC236}">
                <a16:creationId xmlns=""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3147" y="5297194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0" hangingPunct="1">
              <a:lnSpc>
                <a:spcPct val="115000"/>
              </a:lnSpc>
              <a:buClrTx/>
              <a:defRPr/>
            </a:pPr>
            <a:r>
              <a:rPr lang="ar-JO" altLang="it-IT" sz="900" dirty="0">
                <a:latin typeface="din" charset="0"/>
                <a:cs typeface="DejaVu Sans" charset="0"/>
              </a:rPr>
              <a:t>الوحدة التدريبية ٦ – عرض دراسات الحالة التجريبية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=""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138061" y="5035189"/>
            <a:ext cx="1998515" cy="538029"/>
            <a:chOff x="1430485" y="5013244"/>
            <a:chExt cx="2186475" cy="588631"/>
          </a:xfrm>
        </p:grpSpPr>
        <p:pic>
          <p:nvPicPr>
            <p:cNvPr id="34" name="Immagine 33">
              <a:extLst>
                <a:ext uri="{FF2B5EF4-FFF2-40B4-BE49-F238E27FC236}">
                  <a16:creationId xmlns=""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=""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=""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434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ar-JO" sz="800" dirty="0">
                  <a:solidFill>
                    <a:srgbClr val="538135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مدن البحر الأبيض المتوسط المستدامة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F8D2C12-EB40-E0D5-2113-0472E96699F9}"/>
              </a:ext>
            </a:extLst>
          </p:cNvPr>
          <p:cNvSpPr txBox="1"/>
          <p:nvPr/>
        </p:nvSpPr>
        <p:spPr>
          <a:xfrm>
            <a:off x="225911" y="565753"/>
            <a:ext cx="9632984" cy="1277786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marL="342900" lvl="0" indent="-342900" algn="just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ar-JO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تم اختيار سيناريو الطاقة المتجددة لقرية المختارة لأنه: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</a:p>
          <a:p>
            <a:pPr marL="1085850" lvl="1" indent="-342900" algn="just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ar-JO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سوف تؤثر بشكل مباشر على الاحتياجات الأساسية والكرامة الإنسانية للمواطنين</a:t>
            </a:r>
            <a:r>
              <a:rPr lang="ar-JO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1085850" lvl="1" indent="-342900" algn="just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ar-JO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سوف يساعد في التغلب على تحدي انقطاع التيار الكهربائي وتقليل مخاطر انقطاع التيار الكهربائي الكامل في القرية</a:t>
            </a:r>
            <a:r>
              <a:rPr lang="ar-JO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1085850" lvl="1" indent="-342900" algn="just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ar-JO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سوف يقلل العبء الاقتصادي ومعدل التلوث للمولدات الاحتياطية.</a:t>
            </a:r>
            <a:endParaRPr lang="en-US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64E103C-8AFE-778D-9435-548E22972FB5}"/>
              </a:ext>
            </a:extLst>
          </p:cNvPr>
          <p:cNvSpPr txBox="1"/>
          <p:nvPr/>
        </p:nvSpPr>
        <p:spPr>
          <a:xfrm>
            <a:off x="225911" y="2808744"/>
            <a:ext cx="9632984" cy="2166875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marL="342900" lvl="0" indent="-34290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ar-JO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يتكون سيناريو الطاقة المتجددة لقرية المختارة من: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</a:p>
          <a:p>
            <a:pPr marL="1085850" lvl="1" indent="-34290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ar-JO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تركيب نظام الطاقة الشمسية لعدد ١١٦ منزل لتغطية ٩٠% من </a:t>
            </a:r>
            <a:r>
              <a:rPr lang="ar-JO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الأسر</a:t>
            </a:r>
          </a:p>
          <a:p>
            <a:pPr marL="1085850" lvl="1" indent="-34290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ar-JO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تركيب سخانات المياه بالطاقة الشمسية لـ ٣٩ </a:t>
            </a:r>
            <a:r>
              <a:rPr lang="ar-JO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منزلاً</a:t>
            </a:r>
          </a:p>
          <a:p>
            <a:pPr marL="1085850" lvl="1" indent="-34290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ar-JO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تركيب ١٨٥ مصباح إنارة بالطاقة </a:t>
            </a:r>
            <a:r>
              <a:rPr lang="ar-JO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الشمسية</a:t>
            </a:r>
          </a:p>
          <a:p>
            <a:pPr marL="1085850" lvl="1" indent="-34290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ar-JO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تركيب نظام الطاقة الشمسية لمبنى البلدية </a:t>
            </a:r>
            <a:r>
              <a:rPr lang="ar-JO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والنادي</a:t>
            </a:r>
          </a:p>
          <a:p>
            <a:pPr marL="1085850" lvl="1" indent="-34290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ar-JO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تركيب سخانات المياه بالطاقة الشمسية لمبنى البلدية </a:t>
            </a:r>
            <a:r>
              <a:rPr lang="ar-JO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والنادي</a:t>
            </a:r>
          </a:p>
          <a:p>
            <a:pPr marL="1085850" lvl="1" indent="-34290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ar-JO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تركيب الأجهزة ذات الكفاءة العالية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376694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قبل و بعد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 w="25400">
            <a:solidFill>
              <a:schemeClr val="accent1"/>
            </a:solidFill>
          </a:ln>
        </p:spPr>
        <p:txBody>
          <a:bodyPr/>
          <a:lstStyle/>
          <a:p>
            <a:pPr algn="r" rtl="1">
              <a:buFont typeface="Arial" panose="020B0604020202020204" pitchFamily="34" charset="0"/>
              <a:buChar char="•"/>
            </a:pPr>
            <a:r>
              <a:rPr lang="ar-JO" sz="2400" dirty="0"/>
              <a:t>٩٠% من الطاقة الكهربائية بعد السيناريو هي من الطاقة المتجددة وبالتالي تنخفض الانبعاثات بنسبة ٩٠%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 w="25400">
            <a:solidFill>
              <a:schemeClr val="accent1"/>
            </a:solidFill>
          </a:ln>
        </p:spPr>
        <p:txBody>
          <a:bodyPr/>
          <a:lstStyle/>
          <a:p>
            <a:pPr algn="r" rtl="1">
              <a:buFont typeface="Arial" panose="020B0604020202020204" pitchFamily="34" charset="0"/>
              <a:buChar char="•"/>
            </a:pPr>
            <a:r>
              <a:rPr lang="ar-JO" sz="2400" dirty="0" smtClean="0"/>
              <a:t>الهدف من إجمالي الطلب على الطاقة الأولية لتشغيل المبنى هو ١٥٠ كيلووات ساعة/متر مربع/أ، القيمة الفعلية هي    ٦٤, ٢١٧، قيمة السيناريو هي ١٦٧ كيلووات ساعة/متر مربع/أ للسيناريو الحضري (المرجع: </a:t>
            </a:r>
            <a:r>
              <a:rPr lang="ar-JO" sz="2400" dirty="0"/>
              <a:t>ب ٧, ٢</a:t>
            </a:r>
            <a:r>
              <a:rPr lang="en-US" sz="2400" dirty="0" smtClean="0"/>
              <a:t> </a:t>
            </a:r>
            <a:r>
              <a:rPr lang="ar-JO" sz="2400" dirty="0" smtClean="0"/>
              <a:t>) على المنصة</a:t>
            </a:r>
            <a:endParaRPr lang="en-US" sz="2400" dirty="0"/>
          </a:p>
        </p:txBody>
      </p:sp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851AB8FE-F604-D53E-A58F-4BB55611D68B}"/>
              </a:ext>
            </a:extLst>
          </p:cNvPr>
          <p:cNvSpPr txBox="1"/>
          <p:nvPr/>
        </p:nvSpPr>
        <p:spPr>
          <a:xfrm>
            <a:off x="3334662" y="5322450"/>
            <a:ext cx="8836572" cy="242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hangingPunct="1">
              <a:lnSpc>
                <a:spcPct val="115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ar-JO" altLang="it-IT" sz="900" dirty="0">
                <a:solidFill>
                  <a:srgbClr val="000000"/>
                </a:solidFill>
                <a:latin typeface="din" charset="0"/>
                <a:cs typeface="DejaVu Sans" charset="0"/>
              </a:rPr>
              <a:t>الوحدة التدريبية ٦ – عرض دراسات الحالة التجريبية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="" xmlns:a16="http://schemas.microsoft.com/office/drawing/2014/main" id="{C4C1E9DB-4AE0-D168-4BD5-E9329298C633}"/>
              </a:ext>
            </a:extLst>
          </p:cNvPr>
          <p:cNvGrpSpPr/>
          <p:nvPr/>
        </p:nvGrpSpPr>
        <p:grpSpPr>
          <a:xfrm>
            <a:off x="117644" y="5060308"/>
            <a:ext cx="1998515" cy="538029"/>
            <a:chOff x="1430485" y="5013244"/>
            <a:chExt cx="2186475" cy="588631"/>
          </a:xfrm>
        </p:grpSpPr>
        <p:pic>
          <p:nvPicPr>
            <p:cNvPr id="8" name="Immagine 7">
              <a:extLst>
                <a:ext uri="{FF2B5EF4-FFF2-40B4-BE49-F238E27FC236}">
                  <a16:creationId xmlns="" xmlns:a16="http://schemas.microsoft.com/office/drawing/2014/main" id="{988E492A-6EF4-A0DF-14F0-ED3F9D570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9" name="Immagine 8">
              <a:extLst>
                <a:ext uri="{FF2B5EF4-FFF2-40B4-BE49-F238E27FC236}">
                  <a16:creationId xmlns="" xmlns:a16="http://schemas.microsoft.com/office/drawing/2014/main" id="{1CF46CA0-4901-A44B-61E2-52D852EE8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10" name="CasellaDiTesto 9">
              <a:extLst>
                <a:ext uri="{FF2B5EF4-FFF2-40B4-BE49-F238E27FC236}">
                  <a16:creationId xmlns="" xmlns:a16="http://schemas.microsoft.com/office/drawing/2014/main" id="{1F18C187-2D38-8D8F-1E4D-5616D9D37F7A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434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ar-JO" sz="800" dirty="0">
                  <a:solidFill>
                    <a:srgbClr val="538135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مدن البحر الأبيض المتوسط المستدامة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24204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8" ma:contentTypeDescription="Create a new document." ma:contentTypeScope="" ma:versionID="0d0f603295dd8dfb6471ce5f7b01ff30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1966994e14181e533534960664f4d0ad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0EB7605-0524-42BC-9E18-D15C003C3E31}"/>
</file>

<file path=customXml/itemProps2.xml><?xml version="1.0" encoding="utf-8"?>
<ds:datastoreItem xmlns:ds="http://schemas.openxmlformats.org/officeDocument/2006/customXml" ds:itemID="{CD774DA5-9E49-439A-BC31-2C662C85DA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05EE8D-4C62-4192-BCAC-0C26EC0DA1F3}">
  <ds:schemaRefs>
    <ds:schemaRef ds:uri="7703844f-ab03-448f-aed1-f35d29f3bcba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019ad8dd-0490-40d8-9346-bcbaec298f68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6684</TotalTime>
  <Words>728</Words>
  <Application>Microsoft Office PowerPoint</Application>
  <PresentationFormat>Custom</PresentationFormat>
  <Paragraphs>111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Tema di Office</vt:lpstr>
      <vt:lpstr>Tema di Office</vt:lpstr>
      <vt:lpstr>Larissa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قبل و بعد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Claudio Capitanio</dc:creator>
  <cp:lastModifiedBy>pc</cp:lastModifiedBy>
  <cp:revision>310</cp:revision>
  <cp:lastPrinted>2021-11-02T07:46:57Z</cp:lastPrinted>
  <dcterms:created xsi:type="dcterms:W3CDTF">2018-11-13T16:40:00Z</dcterms:created>
  <dcterms:modified xsi:type="dcterms:W3CDTF">2023-12-01T11:01:47Z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